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98" r:id="rId2"/>
    <p:sldId id="399" r:id="rId3"/>
    <p:sldId id="402" r:id="rId4"/>
    <p:sldId id="400" r:id="rId5"/>
    <p:sldId id="416" r:id="rId6"/>
    <p:sldId id="406" r:id="rId7"/>
    <p:sldId id="412" r:id="rId8"/>
    <p:sldId id="40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A62A8E"/>
    <a:srgbClr val="46AA4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 autoAdjust="0"/>
    <p:restoredTop sz="99647" autoAdjust="0"/>
  </p:normalViewPr>
  <p:slideViewPr>
    <p:cSldViewPr>
      <p:cViewPr varScale="1">
        <p:scale>
          <a:sx n="91" d="100"/>
          <a:sy n="91" d="100"/>
        </p:scale>
        <p:origin x="-124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depthPercent val="100"/>
      <c:rAngAx val="1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4.6437088034710994E-3"/>
          <c:w val="0.99686665590491053"/>
          <c:h val="0.74723106062765055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Мясниковский район</c:v>
                </c:pt>
              </c:strCache>
            </c:strRef>
          </c:tx>
          <c:spPr>
            <a:solidFill>
              <a:srgbClr val="0070C0"/>
            </a:solidFill>
          </c:spPr>
          <c:dLbls>
            <c:dLbl>
              <c:idx val="0"/>
              <c:layout>
                <c:manualLayout>
                  <c:x val="4.1172065287382069E-3"/>
                  <c:y val="-2.0180736142829201E-2"/>
                </c:manualLayout>
              </c:layout>
              <c:showVal val="1"/>
            </c:dLbl>
            <c:dLbl>
              <c:idx val="1"/>
              <c:layout>
                <c:manualLayout>
                  <c:x val="9.4136407327566306E-3"/>
                  <c:y val="-1.4277515367971463E-2"/>
                </c:manualLayout>
              </c:layout>
              <c:showVal val="1"/>
            </c:dLbl>
            <c:dLbl>
              <c:idx val="2"/>
              <c:layout>
                <c:manualLayout>
                  <c:x val="7.8704610991349351E-3"/>
                  <c:y val="-1.9090680030236021E-2"/>
                </c:manualLayout>
              </c:layout>
              <c:showVal val="1"/>
            </c:dLbl>
            <c:dLbl>
              <c:idx val="3"/>
              <c:layout>
                <c:manualLayout>
                  <c:x val="-2.9629422249596391E-3"/>
                  <c:y val="-2.0317318114008973E-2"/>
                </c:manualLayout>
              </c:layout>
              <c:showVal val="1"/>
            </c:dLbl>
            <c:spPr>
              <a:solidFill>
                <a:schemeClr val="accent1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Лист1!$B$2:$B$6</c:f>
              <c:numCache>
                <c:formatCode>0.0</c:formatCode>
                <c:ptCount val="5"/>
                <c:pt idx="0">
                  <c:v>12.6</c:v>
                </c:pt>
                <c:pt idx="1">
                  <c:v>12.4</c:v>
                </c:pt>
                <c:pt idx="2">
                  <c:v>13.3</c:v>
                </c:pt>
                <c:pt idx="3">
                  <c:v>13</c:v>
                </c:pt>
                <c:pt idx="4">
                  <c:v>14.4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Ростовская область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1.5185662159261645E-2"/>
                  <c:y val="-1.3533013642199261E-2"/>
                </c:manualLayout>
              </c:layout>
              <c:showVal val="1"/>
            </c:dLbl>
            <c:dLbl>
              <c:idx val="1"/>
              <c:layout>
                <c:manualLayout>
                  <c:x val="1.3278180613492377E-2"/>
                  <c:y val="-1.3614002951610389E-2"/>
                </c:manualLayout>
              </c:layout>
              <c:showVal val="1"/>
            </c:dLbl>
            <c:dLbl>
              <c:idx val="2"/>
              <c:layout>
                <c:manualLayout>
                  <c:x val="1.1790410332502799E-2"/>
                  <c:y val="-2.2873980634556288E-2"/>
                </c:manualLayout>
              </c:layout>
              <c:showVal val="1"/>
            </c:dLbl>
            <c:dLbl>
              <c:idx val="3"/>
              <c:layout>
                <c:manualLayout>
                  <c:x val="1.6296182237278037E-2"/>
                  <c:y val="-2.2856982878260122E-2"/>
                </c:manualLayout>
              </c:layout>
              <c:showVal val="1"/>
            </c:dLbl>
            <c:spPr>
              <a:solidFill>
                <a:srgbClr val="4F81BD">
                  <a:lumMod val="20000"/>
                  <a:lumOff val="80000"/>
                </a:srgbClr>
              </a:solidFill>
            </c:spPr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Лист1!$C$2:$C$6</c:f>
              <c:numCache>
                <c:formatCode>0.0</c:formatCode>
                <c:ptCount val="5"/>
                <c:pt idx="0">
                  <c:v>10.9</c:v>
                </c:pt>
                <c:pt idx="1">
                  <c:v>10.9</c:v>
                </c:pt>
                <c:pt idx="2">
                  <c:v>11.7</c:v>
                </c:pt>
                <c:pt idx="3">
                  <c:v>11.7</c:v>
                </c:pt>
                <c:pt idx="4">
                  <c:v>12.2</c:v>
                </c:pt>
              </c:numCache>
            </c:numRef>
          </c:val>
        </c:ser>
        <c:dLbls>
          <c:showVal val="1"/>
        </c:dLbls>
        <c:gapWidth val="75"/>
        <c:shape val="cylinder"/>
        <c:axId val="79799808"/>
        <c:axId val="79801344"/>
        <c:axId val="0"/>
      </c:bar3DChart>
      <c:catAx>
        <c:axId val="7979980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9801344"/>
        <c:crosses val="autoZero"/>
        <c:auto val="1"/>
        <c:lblAlgn val="ctr"/>
        <c:lblOffset val="100"/>
      </c:catAx>
      <c:valAx>
        <c:axId val="79801344"/>
        <c:scaling>
          <c:orientation val="minMax"/>
        </c:scaling>
        <c:delete val="1"/>
        <c:axPos val="l"/>
        <c:numFmt formatCode="0.0" sourceLinked="1"/>
        <c:majorTickMark val="none"/>
        <c:tickLblPos val="nextTo"/>
        <c:crossAx val="79799808"/>
        <c:crosses val="autoZero"/>
        <c:crossBetween val="between"/>
      </c:valAx>
      <c:spPr>
        <a:noFill/>
        <a:ln w="25395">
          <a:noFill/>
        </a:ln>
      </c:spPr>
    </c:plotArea>
    <c:legend>
      <c:legendPos val="b"/>
      <c:layout>
        <c:manualLayout>
          <c:xMode val="edge"/>
          <c:yMode val="edge"/>
          <c:x val="4.8364369954017994E-2"/>
          <c:y val="0.89934470776985465"/>
          <c:w val="0.78728097892901949"/>
          <c:h val="7.306220525251253E-2"/>
        </c:manualLayout>
      </c:layout>
      <c:txPr>
        <a:bodyPr/>
        <a:lstStyle/>
        <a:p>
          <a:pPr>
            <a:defRPr sz="18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0"/>
          <c:y val="3.0866359269839376E-2"/>
          <c:w val="1"/>
          <c:h val="0.7209933002103641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Мясниковский район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2.3148512685914288E-3"/>
                  <c:y val="-2.4751809751542078E-2"/>
                </c:manualLayout>
              </c:layout>
              <c:showVal val="1"/>
            </c:dLbl>
            <c:dLbl>
              <c:idx val="1"/>
              <c:layout>
                <c:manualLayout>
                  <c:x val="-1.2345800524934383E-3"/>
                  <c:y val="-1.7485441686444562E-2"/>
                </c:manualLayout>
              </c:layout>
              <c:showVal val="1"/>
            </c:dLbl>
            <c:dLbl>
              <c:idx val="2"/>
              <c:layout>
                <c:manualLayout>
                  <c:x val="1.54319772528434E-3"/>
                  <c:y val="-2.5903586986047417E-2"/>
                </c:manualLayout>
              </c:layout>
              <c:showVal val="1"/>
            </c:dLbl>
            <c:dLbl>
              <c:idx val="3"/>
              <c:layout>
                <c:manualLayout>
                  <c:x val="5.5555555555555558E-3"/>
                  <c:y val="-3.0217051220281115E-2"/>
                </c:manualLayout>
              </c:layout>
              <c:showVal val="1"/>
            </c:dLbl>
            <c:dLbl>
              <c:idx val="4"/>
              <c:layout>
                <c:manualLayout>
                  <c:x val="1.3887795275591575E-3"/>
                  <c:y val="-2.5180876016900944E-2"/>
                </c:manualLayout>
              </c:layout>
              <c:showVal val="1"/>
            </c:dLbl>
            <c:spPr>
              <a:solidFill>
                <a:schemeClr val="accent1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2010 год</c:v>
                </c:pt>
                <c:pt idx="1">
                  <c:v>2011 год</c:v>
                </c:pt>
                <c:pt idx="2">
                  <c:v>2012 год</c:v>
                </c:pt>
                <c:pt idx="3">
                  <c:v>2013 год</c:v>
                </c:pt>
                <c:pt idx="4">
                  <c:v>2014 год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12.8</c:v>
                </c:pt>
                <c:pt idx="1">
                  <c:v>10.8</c:v>
                </c:pt>
                <c:pt idx="2">
                  <c:v>11.7</c:v>
                </c:pt>
                <c:pt idx="3">
                  <c:v>10.8</c:v>
                </c:pt>
                <c:pt idx="4">
                  <c:v>10.9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Ростовская область</c:v>
                </c:pt>
              </c:strCache>
            </c:strRef>
          </c:tx>
          <c:spPr>
            <a:solidFill>
              <a:srgbClr val="0070C0"/>
            </a:solidFill>
          </c:spPr>
          <c:dLbls>
            <c:dLbl>
              <c:idx val="0"/>
              <c:layout>
                <c:manualLayout>
                  <c:x val="9.8765310586176897E-3"/>
                  <c:y val="-2.0003727562748989E-2"/>
                </c:manualLayout>
              </c:layout>
              <c:showVal val="1"/>
            </c:dLbl>
            <c:dLbl>
              <c:idx val="1"/>
              <c:layout>
                <c:manualLayout>
                  <c:x val="1.2037073490813649E-2"/>
                  <c:y val="-3.7054353020019817E-2"/>
                </c:manualLayout>
              </c:layout>
              <c:showVal val="1"/>
            </c:dLbl>
            <c:dLbl>
              <c:idx val="2"/>
              <c:layout>
                <c:manualLayout>
                  <c:x val="2.0061728395061731E-2"/>
                  <c:y val="-3.3672391930733847E-2"/>
                </c:manualLayout>
              </c:layout>
              <c:showVal val="1"/>
            </c:dLbl>
            <c:dLbl>
              <c:idx val="3"/>
              <c:layout>
                <c:manualLayout>
                  <c:x val="1.111111111111112E-2"/>
                  <c:y val="-2.5180876016900954E-2"/>
                </c:manualLayout>
              </c:layout>
              <c:showVal val="1"/>
            </c:dLbl>
            <c:dLbl>
              <c:idx val="4"/>
              <c:layout>
                <c:manualLayout>
                  <c:x val="2.3611111111111124E-2"/>
                  <c:y val="-2.769896361859104E-2"/>
                </c:manualLayout>
              </c:layout>
              <c:showVal val="1"/>
            </c:dLbl>
            <c:spPr>
              <a:solidFill>
                <a:srgbClr val="4F81BD">
                  <a:lumMod val="20000"/>
                  <a:lumOff val="80000"/>
                </a:srgbClr>
              </a:solidFill>
            </c:spPr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2010 год</c:v>
                </c:pt>
                <c:pt idx="1">
                  <c:v>2011 год</c:v>
                </c:pt>
                <c:pt idx="2">
                  <c:v>2012 год</c:v>
                </c:pt>
                <c:pt idx="3">
                  <c:v>2013 год</c:v>
                </c:pt>
                <c:pt idx="4">
                  <c:v>2014 год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14.7</c:v>
                </c:pt>
                <c:pt idx="1">
                  <c:v>14.2</c:v>
                </c:pt>
                <c:pt idx="2">
                  <c:v>14</c:v>
                </c:pt>
                <c:pt idx="3">
                  <c:v>13.8</c:v>
                </c:pt>
                <c:pt idx="4">
                  <c:v>14.1</c:v>
                </c:pt>
              </c:numCache>
            </c:numRef>
          </c:val>
        </c:ser>
        <c:dLbls>
          <c:showVal val="1"/>
        </c:dLbls>
        <c:gapWidth val="75"/>
        <c:shape val="cylinder"/>
        <c:axId val="117190656"/>
        <c:axId val="117192192"/>
        <c:axId val="0"/>
      </c:bar3DChart>
      <c:catAx>
        <c:axId val="11719065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7192192"/>
        <c:crosses val="autoZero"/>
        <c:auto val="1"/>
        <c:lblAlgn val="ctr"/>
        <c:lblOffset val="100"/>
      </c:catAx>
      <c:valAx>
        <c:axId val="117192192"/>
        <c:scaling>
          <c:orientation val="minMax"/>
        </c:scaling>
        <c:delete val="1"/>
        <c:axPos val="l"/>
        <c:numFmt formatCode="0.0" sourceLinked="1"/>
        <c:majorTickMark val="none"/>
        <c:tickLblPos val="nextTo"/>
        <c:crossAx val="117190656"/>
        <c:crosses val="autoZero"/>
        <c:crossBetween val="between"/>
      </c:valAx>
      <c:spPr>
        <a:noFill/>
        <a:ln w="25398">
          <a:noFill/>
        </a:ln>
      </c:spPr>
    </c:plotArea>
    <c:legend>
      <c:legendPos val="b"/>
      <c:layout>
        <c:manualLayout>
          <c:xMode val="edge"/>
          <c:yMode val="edge"/>
          <c:x val="0.17538881410315513"/>
          <c:y val="0.90528174300792641"/>
          <c:w val="0.69243209352929269"/>
          <c:h val="7.2270030762283888E-2"/>
        </c:manualLayout>
      </c:layout>
      <c:txPr>
        <a:bodyPr/>
        <a:lstStyle/>
        <a:p>
          <a:pPr>
            <a:defRPr sz="2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5.2714948823143822E-2"/>
          <c:w val="0.79796877478839467"/>
          <c:h val="0.8297416483519646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2010г.</c:v>
                </c:pt>
              </c:strCache>
            </c:strRef>
          </c:tx>
          <c:spPr>
            <a:solidFill>
              <a:srgbClr val="60EF2D"/>
            </a:solidFill>
          </c:spPr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495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2014г.</c:v>
                </c:pt>
              </c:strCache>
            </c:strRef>
          </c:tx>
          <c:spPr>
            <a:solidFill>
              <a:srgbClr val="3366FF"/>
            </a:solidFill>
          </c:spPr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609</c:v>
                </c:pt>
              </c:numCache>
            </c:numRef>
          </c:val>
        </c:ser>
        <c:shape val="cylinder"/>
        <c:axId val="126944000"/>
        <c:axId val="126945536"/>
        <c:axId val="0"/>
      </c:bar3DChart>
      <c:catAx>
        <c:axId val="126944000"/>
        <c:scaling>
          <c:orientation val="minMax"/>
        </c:scaling>
        <c:axPos val="b"/>
        <c:numFmt formatCode="General" sourceLinked="1"/>
        <c:tickLblPos val="nextTo"/>
        <c:crossAx val="126945536"/>
        <c:crosses val="autoZero"/>
        <c:auto val="1"/>
        <c:lblAlgn val="ctr"/>
        <c:lblOffset val="100"/>
      </c:catAx>
      <c:valAx>
        <c:axId val="126945536"/>
        <c:scaling>
          <c:orientation val="minMax"/>
        </c:scaling>
        <c:delete val="1"/>
        <c:axPos val="l"/>
        <c:numFmt formatCode="General" sourceLinked="1"/>
        <c:tickLblPos val="nextTo"/>
        <c:crossAx val="126944000"/>
        <c:crosses val="autoZero"/>
        <c:crossBetween val="between"/>
      </c:valAx>
      <c:spPr>
        <a:noFill/>
        <a:ln w="25395">
          <a:noFill/>
        </a:ln>
      </c:spPr>
    </c:plotArea>
    <c:legend>
      <c:legendPos val="r"/>
      <c:layout>
        <c:manualLayout>
          <c:xMode val="edge"/>
          <c:yMode val="edge"/>
          <c:x val="0.18052428171167889"/>
          <c:y val="0.83460467993986964"/>
          <c:w val="0.41532176289315254"/>
          <c:h val="0.14427152048580361"/>
        </c:manualLayout>
      </c:layout>
      <c:txPr>
        <a:bodyPr/>
        <a:lstStyle/>
        <a:p>
          <a:pPr>
            <a:defRPr sz="2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2011927939025559E-2"/>
          <c:y val="5.2715007473379392E-2"/>
          <c:w val="0.79796877478839467"/>
          <c:h val="0.8297416483519646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2010г.</c:v>
                </c:pt>
              </c:strCache>
            </c:strRef>
          </c:tx>
          <c:spPr>
            <a:solidFill>
              <a:srgbClr val="60EF2D"/>
            </a:solidFill>
          </c:spPr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503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2014г.</c:v>
                </c:pt>
              </c:strCache>
            </c:strRef>
          </c:tx>
          <c:spPr>
            <a:solidFill>
              <a:srgbClr val="3366FF"/>
            </a:solidFill>
          </c:spPr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462</c:v>
                </c:pt>
              </c:numCache>
            </c:numRef>
          </c:val>
        </c:ser>
        <c:shape val="cylinder"/>
        <c:axId val="126974592"/>
        <c:axId val="126980480"/>
        <c:axId val="0"/>
      </c:bar3DChart>
      <c:catAx>
        <c:axId val="126974592"/>
        <c:scaling>
          <c:orientation val="minMax"/>
        </c:scaling>
        <c:axPos val="b"/>
        <c:numFmt formatCode="General" sourceLinked="1"/>
        <c:tickLblPos val="nextTo"/>
        <c:crossAx val="126980480"/>
        <c:crosses val="autoZero"/>
        <c:auto val="1"/>
        <c:lblAlgn val="ctr"/>
        <c:lblOffset val="100"/>
      </c:catAx>
      <c:valAx>
        <c:axId val="126980480"/>
        <c:scaling>
          <c:orientation val="minMax"/>
        </c:scaling>
        <c:delete val="1"/>
        <c:axPos val="l"/>
        <c:numFmt formatCode="General" sourceLinked="1"/>
        <c:tickLblPos val="nextTo"/>
        <c:crossAx val="126974592"/>
        <c:crosses val="autoZero"/>
        <c:crossBetween val="between"/>
      </c:valAx>
      <c:spPr>
        <a:noFill/>
        <a:ln w="25395">
          <a:noFill/>
        </a:ln>
      </c:spPr>
    </c:plotArea>
    <c:legend>
      <c:legendPos val="r"/>
      <c:layout>
        <c:manualLayout>
          <c:xMode val="edge"/>
          <c:yMode val="edge"/>
          <c:x val="0.18052428171167895"/>
          <c:y val="0.83460467993986964"/>
          <c:w val="0.41532176289315276"/>
          <c:h val="0.14427152048580361"/>
        </c:manualLayout>
      </c:layout>
      <c:txPr>
        <a:bodyPr/>
        <a:lstStyle/>
        <a:p>
          <a:pPr>
            <a:defRPr sz="2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view3D>
      <c:depthPercent val="100"/>
      <c:rAngAx val="1"/>
    </c:view3D>
    <c:sideWall>
      <c:spPr>
        <a:noFill/>
        <a:ln w="25469">
          <a:noFill/>
        </a:ln>
      </c:spPr>
    </c:sideWall>
    <c:backWall>
      <c:spPr>
        <a:noFill/>
        <a:ln w="25469">
          <a:noFill/>
        </a:ln>
      </c:spPr>
    </c:backWall>
    <c:plotArea>
      <c:layout>
        <c:manualLayout>
          <c:layoutTarget val="inner"/>
          <c:xMode val="edge"/>
          <c:yMode val="edge"/>
          <c:x val="4.6601941747572775E-3"/>
          <c:y val="2.8070178258692551E-2"/>
          <c:w val="0.99533980582523895"/>
          <c:h val="0.7042871534987236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число родившихся</c:v>
                </c:pt>
              </c:strCache>
            </c:strRef>
          </c:tx>
          <c:spPr>
            <a:solidFill>
              <a:srgbClr val="0070C0"/>
            </a:solidFill>
          </c:spPr>
          <c:dLbls>
            <c:dLbl>
              <c:idx val="0"/>
              <c:layout>
                <c:manualLayout>
                  <c:x val="5.5555555555555558E-3"/>
                  <c:y val="-2.7936312406762382E-2"/>
                </c:manualLayout>
              </c:layout>
              <c:showVal val="1"/>
            </c:dLbl>
            <c:dLbl>
              <c:idx val="1"/>
              <c:layout>
                <c:manualLayout>
                  <c:x val="4.1666666666666683E-3"/>
                  <c:y val="-2.0317318114008952E-2"/>
                </c:manualLayout>
              </c:layout>
              <c:showVal val="1"/>
            </c:dLbl>
            <c:dLbl>
              <c:idx val="2"/>
              <c:layout>
                <c:manualLayout>
                  <c:x val="2.7777777777777861E-3"/>
                  <c:y val="-1.7777653349757845E-2"/>
                </c:manualLayout>
              </c:layout>
              <c:showVal val="1"/>
            </c:dLbl>
            <c:dLbl>
              <c:idx val="3"/>
              <c:layout>
                <c:manualLayout>
                  <c:x val="9.7222222222223247E-3"/>
                  <c:y val="-1.0158659057004478E-2"/>
                </c:manualLayout>
              </c:layout>
              <c:showVal val="1"/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 w="25469">
                <a:noFill/>
              </a:ln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2011 год</c:v>
                </c:pt>
                <c:pt idx="1">
                  <c:v>2012 год</c:v>
                </c:pt>
                <c:pt idx="2">
                  <c:v>2013 год</c:v>
                </c:pt>
                <c:pt idx="3">
                  <c:v>2014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492</c:v>
                </c:pt>
                <c:pt idx="1">
                  <c:v>535</c:v>
                </c:pt>
                <c:pt idx="2">
                  <c:v>537</c:v>
                </c:pt>
                <c:pt idx="3">
                  <c:v>609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число умерших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1.6666666666666687E-2"/>
                  <c:y val="-1.2698323821255594E-2"/>
                </c:manualLayout>
              </c:layout>
              <c:showVal val="1"/>
            </c:dLbl>
            <c:dLbl>
              <c:idx val="1"/>
              <c:layout>
                <c:manualLayout>
                  <c:x val="1.6666666666666725E-2"/>
                  <c:y val="-2.0317318114008952E-2"/>
                </c:manualLayout>
              </c:layout>
              <c:showVal val="1"/>
            </c:dLbl>
            <c:dLbl>
              <c:idx val="2"/>
              <c:layout>
                <c:manualLayout>
                  <c:x val="1.5277777777777781E-2"/>
                  <c:y val="-2.7936312406762382E-2"/>
                </c:manualLayout>
              </c:layout>
              <c:showVal val="1"/>
            </c:dLbl>
            <c:dLbl>
              <c:idx val="3"/>
              <c:layout>
                <c:manualLayout>
                  <c:x val="5.5555555555555558E-3"/>
                  <c:y val="-1.2698323821255594E-2"/>
                </c:manualLayout>
              </c:layout>
              <c:showVal val="1"/>
            </c:dLbl>
            <c:spPr>
              <a:solidFill>
                <a:srgbClr val="4F81BD">
                  <a:lumMod val="20000"/>
                  <a:lumOff val="80000"/>
                </a:srgbClr>
              </a:solidFill>
              <a:ln w="25469">
                <a:noFill/>
              </a:ln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2011 год</c:v>
                </c:pt>
                <c:pt idx="1">
                  <c:v>2012 год</c:v>
                </c:pt>
                <c:pt idx="2">
                  <c:v>2013 год</c:v>
                </c:pt>
                <c:pt idx="3">
                  <c:v>2014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430</c:v>
                </c:pt>
                <c:pt idx="1">
                  <c:v>471</c:v>
                </c:pt>
                <c:pt idx="2">
                  <c:v>444</c:v>
                </c:pt>
                <c:pt idx="3">
                  <c:v>462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естественный прирост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spPr>
              <a:solidFill>
                <a:srgbClr val="4F81BD">
                  <a:lumMod val="20000"/>
                  <a:lumOff val="80000"/>
                </a:srgbClr>
              </a:solidFill>
              <a:ln w="25469">
                <a:noFill/>
              </a:ln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2011 год</c:v>
                </c:pt>
                <c:pt idx="1">
                  <c:v>2012 год</c:v>
                </c:pt>
                <c:pt idx="2">
                  <c:v>2013 год</c:v>
                </c:pt>
                <c:pt idx="3">
                  <c:v>2014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62</c:v>
                </c:pt>
                <c:pt idx="1">
                  <c:v>64</c:v>
                </c:pt>
                <c:pt idx="2">
                  <c:v>93</c:v>
                </c:pt>
                <c:pt idx="3">
                  <c:v>147</c:v>
                </c:pt>
              </c:numCache>
            </c:numRef>
          </c:val>
        </c:ser>
        <c:dLbls>
          <c:showVal val="1"/>
        </c:dLbls>
        <c:gapWidth val="75"/>
        <c:shape val="cylinder"/>
        <c:axId val="127302656"/>
        <c:axId val="127320832"/>
        <c:axId val="0"/>
      </c:bar3DChart>
      <c:catAx>
        <c:axId val="127302656"/>
        <c:scaling>
          <c:orientation val="minMax"/>
        </c:scaling>
        <c:axPos val="b"/>
        <c:numFmt formatCode="General" sourceLinked="1"/>
        <c:majorTickMark val="none"/>
        <c:tickLblPos val="nextTo"/>
        <c:crossAx val="127320832"/>
        <c:crosses val="autoZero"/>
        <c:auto val="1"/>
        <c:lblAlgn val="ctr"/>
        <c:lblOffset val="100"/>
      </c:catAx>
      <c:valAx>
        <c:axId val="127320832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1273026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8534230096237972E-2"/>
          <c:y val="0.77870425581435265"/>
          <c:w val="0.94431528871391057"/>
          <c:h val="0.22129574418564821"/>
        </c:manualLayout>
      </c:layout>
      <c:txPr>
        <a:bodyPr/>
        <a:lstStyle/>
        <a:p>
          <a:pPr>
            <a:defRPr sz="18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805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view3D>
      <c:depthPercent val="100"/>
      <c:rAngAx val="1"/>
    </c:view3D>
    <c:sideWall>
      <c:spPr>
        <a:noFill/>
        <a:ln w="25469">
          <a:noFill/>
        </a:ln>
        <a:scene3d>
          <a:camera prst="orthographicFront"/>
          <a:lightRig rig="threePt" dir="t"/>
        </a:scene3d>
        <a:sp3d>
          <a:bevelB h="6350"/>
        </a:sp3d>
      </c:spPr>
    </c:sideWall>
    <c:backWall>
      <c:spPr>
        <a:noFill/>
        <a:ln w="25469">
          <a:noFill/>
        </a:ln>
        <a:scene3d>
          <a:camera prst="orthographicFront"/>
          <a:lightRig rig="threePt" dir="t"/>
        </a:scene3d>
        <a:sp3d>
          <a:bevelB h="6350"/>
        </a:sp3d>
      </c:spPr>
    </c:backWall>
    <c:plotArea>
      <c:layout>
        <c:manualLayout>
          <c:layoutTarget val="inner"/>
          <c:xMode val="edge"/>
          <c:yMode val="edge"/>
          <c:x val="4.6601941747572775E-3"/>
          <c:y val="2.8070178258692551E-2"/>
          <c:w val="0.99533980582523851"/>
          <c:h val="0.7017475693208497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число прибывших</c:v>
                </c:pt>
              </c:strCache>
            </c:strRef>
          </c:tx>
          <c:spPr>
            <a:solidFill>
              <a:srgbClr val="0070C0"/>
            </a:solidFill>
            <a:ln w="19050"/>
          </c:spPr>
          <c:dLbls>
            <c:dLbl>
              <c:idx val="0"/>
              <c:layout>
                <c:manualLayout>
                  <c:x val="5.5555555555555558E-3"/>
                  <c:y val="-2.7936312406762399E-2"/>
                </c:manualLayout>
              </c:layout>
              <c:showVal val="1"/>
            </c:dLbl>
            <c:dLbl>
              <c:idx val="1"/>
              <c:layout>
                <c:manualLayout>
                  <c:x val="4.1666666666666683E-3"/>
                  <c:y val="-2.0317318114008952E-2"/>
                </c:manualLayout>
              </c:layout>
              <c:showVal val="1"/>
            </c:dLbl>
            <c:dLbl>
              <c:idx val="2"/>
              <c:layout>
                <c:manualLayout>
                  <c:x val="2.7777777777777887E-3"/>
                  <c:y val="-1.7777653349757845E-2"/>
                </c:manualLayout>
              </c:layout>
              <c:showVal val="1"/>
            </c:dLbl>
            <c:dLbl>
              <c:idx val="3"/>
              <c:layout>
                <c:manualLayout>
                  <c:x val="9.7222222222223247E-3"/>
                  <c:y val="-1.0158659057004478E-2"/>
                </c:manualLayout>
              </c:layout>
              <c:showVal val="1"/>
            </c:dLbl>
            <c:dLbl>
              <c:idx val="4"/>
              <c:layout>
                <c:manualLayout>
                  <c:x val="1.2499999999999888E-2"/>
                  <c:y val="-9.6095859781764187E-3"/>
                </c:manualLayout>
              </c:layout>
              <c:showVal val="1"/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 w="25469">
                <a:noFill/>
              </a:ln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2010 год</c:v>
                </c:pt>
                <c:pt idx="1">
                  <c:v>2011 год</c:v>
                </c:pt>
                <c:pt idx="2">
                  <c:v>2012 год</c:v>
                </c:pt>
                <c:pt idx="3">
                  <c:v>2013 год</c:v>
                </c:pt>
                <c:pt idx="4">
                  <c:v>2014 год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660</c:v>
                </c:pt>
                <c:pt idx="1">
                  <c:v>1097</c:v>
                </c:pt>
                <c:pt idx="2">
                  <c:v>1335</c:v>
                </c:pt>
                <c:pt idx="3">
                  <c:v>1730</c:v>
                </c:pt>
                <c:pt idx="4">
                  <c:v>1952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число выбывших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1.6666666666666694E-2"/>
                  <c:y val="-1.2698323821255594E-2"/>
                </c:manualLayout>
              </c:layout>
              <c:showVal val="1"/>
            </c:dLbl>
            <c:dLbl>
              <c:idx val="1"/>
              <c:layout>
                <c:manualLayout>
                  <c:x val="6.944444444444451E-3"/>
                  <c:y val="-2.5396647642511191E-2"/>
                </c:manualLayout>
              </c:layout>
              <c:showVal val="1"/>
            </c:dLbl>
            <c:dLbl>
              <c:idx val="2"/>
              <c:layout>
                <c:manualLayout>
                  <c:x val="1.5277777777777781E-2"/>
                  <c:y val="-2.7936312406762399E-2"/>
                </c:manualLayout>
              </c:layout>
              <c:showVal val="1"/>
            </c:dLbl>
            <c:dLbl>
              <c:idx val="3"/>
              <c:layout>
                <c:manualLayout>
                  <c:x val="5.5555555555555558E-3"/>
                  <c:y val="-1.2698323821255594E-2"/>
                </c:manualLayout>
              </c:layout>
              <c:showVal val="1"/>
            </c:dLbl>
            <c:spPr>
              <a:solidFill>
                <a:srgbClr val="4F81BD">
                  <a:lumMod val="20000"/>
                  <a:lumOff val="80000"/>
                </a:srgbClr>
              </a:solidFill>
              <a:ln w="25469">
                <a:noFill/>
              </a:ln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2010 год</c:v>
                </c:pt>
                <c:pt idx="1">
                  <c:v>2011 год</c:v>
                </c:pt>
                <c:pt idx="2">
                  <c:v>2012 год</c:v>
                </c:pt>
                <c:pt idx="3">
                  <c:v>2013 год</c:v>
                </c:pt>
                <c:pt idx="4">
                  <c:v>2014 год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399</c:v>
                </c:pt>
                <c:pt idx="1">
                  <c:v>454</c:v>
                </c:pt>
                <c:pt idx="2">
                  <c:v>487</c:v>
                </c:pt>
                <c:pt idx="3">
                  <c:v>756</c:v>
                </c:pt>
                <c:pt idx="4">
                  <c:v>825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миграционный прирост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dLbl>
              <c:idx val="0"/>
              <c:layout>
                <c:manualLayout>
                  <c:x val="1.2500000000000001E-2"/>
                  <c:y val="-2.5396647642511212E-3"/>
                </c:manualLayout>
              </c:layout>
              <c:showVal val="1"/>
            </c:dLbl>
            <c:dLbl>
              <c:idx val="1"/>
              <c:layout>
                <c:manualLayout>
                  <c:x val="4.1666666666666683E-3"/>
                  <c:y val="-2.2856982878260056E-2"/>
                </c:manualLayout>
              </c:layout>
              <c:showVal val="1"/>
            </c:dLbl>
            <c:spPr>
              <a:solidFill>
                <a:srgbClr val="4F81BD">
                  <a:lumMod val="20000"/>
                  <a:lumOff val="80000"/>
                </a:srgbClr>
              </a:solidFill>
              <a:ln w="25469">
                <a:noFill/>
              </a:ln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2010 год</c:v>
                </c:pt>
                <c:pt idx="1">
                  <c:v>2011 год</c:v>
                </c:pt>
                <c:pt idx="2">
                  <c:v>2012 год</c:v>
                </c:pt>
                <c:pt idx="3">
                  <c:v>2013 год</c:v>
                </c:pt>
                <c:pt idx="4">
                  <c:v>2014 год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261</c:v>
                </c:pt>
                <c:pt idx="1">
                  <c:v>643</c:v>
                </c:pt>
                <c:pt idx="2">
                  <c:v>848</c:v>
                </c:pt>
                <c:pt idx="3">
                  <c:v>974</c:v>
                </c:pt>
                <c:pt idx="4">
                  <c:v>1127</c:v>
                </c:pt>
              </c:numCache>
            </c:numRef>
          </c:val>
        </c:ser>
        <c:dLbls>
          <c:showVal val="1"/>
        </c:dLbls>
        <c:gapWidth val="75"/>
        <c:shape val="cylinder"/>
        <c:axId val="127542400"/>
        <c:axId val="127543936"/>
        <c:axId val="0"/>
      </c:bar3DChart>
      <c:catAx>
        <c:axId val="127542400"/>
        <c:scaling>
          <c:orientation val="minMax"/>
        </c:scaling>
        <c:axPos val="b"/>
        <c:numFmt formatCode="General" sourceLinked="1"/>
        <c:majorTickMark val="none"/>
        <c:tickLblPos val="nextTo"/>
        <c:crossAx val="127543936"/>
        <c:crosses val="autoZero"/>
        <c:auto val="1"/>
        <c:lblAlgn val="ctr"/>
        <c:lblOffset val="100"/>
      </c:catAx>
      <c:valAx>
        <c:axId val="127543936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1275424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0555555555555575E-2"/>
          <c:y val="0.8574338187359265"/>
          <c:w val="0.96762018810148764"/>
          <c:h val="8.4334067903036922E-2"/>
        </c:manualLayout>
      </c:layout>
      <c:txPr>
        <a:bodyPr/>
        <a:lstStyle/>
        <a:p>
          <a:pPr>
            <a:defRPr sz="18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805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Y val="0"/>
      <c:depthPercent val="100"/>
      <c:rAngAx val="1"/>
    </c:view3D>
    <c:floor>
      <c:spPr>
        <a:noFill/>
        <a:ln w="9525">
          <a:noFill/>
        </a:ln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7233331757585051E-2"/>
          <c:y val="1.1362192498282561E-3"/>
          <c:w val="0.96604938271604934"/>
          <c:h val="0.82600476406899481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accent1"/>
              </a:solidFill>
            </a:ln>
          </c:spPr>
          <c:dPt>
            <c:idx val="1"/>
            <c:spPr>
              <a:solidFill>
                <a:srgbClr val="FFFF00"/>
              </a:solidFill>
              <a:ln>
                <a:solidFill>
                  <a:schemeClr val="accent1"/>
                </a:solidFill>
              </a:ln>
            </c:spPr>
          </c:dPt>
          <c:dPt>
            <c:idx val="2"/>
            <c:spPr>
              <a:solidFill>
                <a:srgbClr val="FFFF00"/>
              </a:solidFill>
              <a:ln>
                <a:solidFill>
                  <a:schemeClr val="accent1"/>
                </a:solidFill>
              </a:ln>
            </c:spPr>
          </c:dPt>
          <c:dLbls>
            <c:dLbl>
              <c:idx val="0"/>
              <c:layout>
                <c:manualLayout>
                  <c:x val="-1.1473895281888406E-7"/>
                  <c:y val="-2.4615427686622386E-2"/>
                </c:manualLayout>
              </c:layout>
              <c:showVal val="1"/>
            </c:dLbl>
            <c:dLbl>
              <c:idx val="1"/>
              <c:layout>
                <c:manualLayout>
                  <c:x val="8.7431082047989342E-3"/>
                  <c:y val="-3.0085259514974844E-2"/>
                </c:manualLayout>
              </c:layout>
              <c:showVal val="1"/>
            </c:dLbl>
            <c:dLbl>
              <c:idx val="2"/>
              <c:layout>
                <c:manualLayout>
                  <c:x val="-7.2859235039991191E-3"/>
                  <c:y val="-2.4615212330433955E-2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-3.2820283107245225E-2"/>
                </c:manualLayout>
              </c:layout>
              <c:showVal val="1"/>
            </c:dLbl>
            <c:dLbl>
              <c:idx val="4"/>
              <c:layout>
                <c:manualLayout>
                  <c:x val="-7.2859235039991191E-3"/>
                  <c:y val="-3.2820283107245225E-2"/>
                </c:manualLayout>
              </c:layout>
              <c:showVal val="1"/>
            </c:dLbl>
            <c:dLbl>
              <c:idx val="5"/>
              <c:layout>
                <c:manualLayout>
                  <c:x val="-7.285923503999224E-3"/>
                  <c:y val="-2.73502359227044E-2"/>
                </c:manualLayout>
              </c:layout>
              <c:showVal val="1"/>
            </c:dLbl>
            <c:spPr>
              <a:solidFill>
                <a:schemeClr val="bg1"/>
              </a:solidFill>
            </c:spPr>
            <c:showVal val="1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39400</c:v>
                </c:pt>
                <c:pt idx="1">
                  <c:v>39649</c:v>
                </c:pt>
                <c:pt idx="2">
                  <c:v>40328</c:v>
                </c:pt>
                <c:pt idx="3">
                  <c:v>41252</c:v>
                </c:pt>
                <c:pt idx="4">
                  <c:v>42310</c:v>
                </c:pt>
                <c:pt idx="5">
                  <c:v>43584</c:v>
                </c:pt>
              </c:numCache>
            </c:numRef>
          </c:val>
        </c:ser>
        <c:dLbls>
          <c:showVal val="1"/>
        </c:dLbls>
        <c:gapWidth val="75"/>
        <c:shape val="cylinder"/>
        <c:axId val="124232832"/>
        <c:axId val="124234368"/>
        <c:axId val="0"/>
      </c:bar3DChart>
      <c:catAx>
        <c:axId val="12423283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2000" b="1" spc="1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4234368"/>
        <c:crosses val="autoZero"/>
        <c:auto val="1"/>
        <c:lblAlgn val="ctr"/>
        <c:lblOffset val="100"/>
      </c:catAx>
      <c:valAx>
        <c:axId val="124234368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124232832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rotY val="138"/>
      <c:depthPercent val="100"/>
      <c:perspective val="20"/>
    </c:view3D>
    <c:plotArea>
      <c:layout>
        <c:manualLayout>
          <c:layoutTarget val="inner"/>
          <c:xMode val="edge"/>
          <c:yMode val="edge"/>
          <c:x val="6.552430946883607E-2"/>
          <c:y val="0.15344991880654557"/>
          <c:w val="0.62749574907351946"/>
          <c:h val="0.7645832366744592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Половозрастной состав населения Мясниковского района в 2013 году</c:v>
                </c:pt>
              </c:strCache>
            </c:strRef>
          </c:tx>
          <c:explosion val="6"/>
          <c:dPt>
            <c:idx val="0"/>
            <c:explosion val="30"/>
            <c:spPr>
              <a:solidFill>
                <a:srgbClr val="0000FF"/>
              </a:solidFill>
            </c:spPr>
          </c:dPt>
          <c:dPt>
            <c:idx val="1"/>
            <c:explosion val="15"/>
            <c:spPr>
              <a:solidFill>
                <a:srgbClr val="FF0000"/>
              </a:solidFill>
            </c:spPr>
          </c:dPt>
          <c:dPt>
            <c:idx val="2"/>
            <c:explosion val="26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-6.8129816781540203E-2"/>
                  <c:y val="-0.19438801548921286"/>
                </c:manualLayout>
              </c:layout>
              <c:showVal val="1"/>
            </c:dLbl>
            <c:dLbl>
              <c:idx val="1"/>
              <c:layout>
                <c:manualLayout>
                  <c:x val="0.12290447082472715"/>
                  <c:y val="8.717250486268488E-2"/>
                </c:manualLayout>
              </c:layout>
              <c:showVal val="1"/>
            </c:dLbl>
            <c:dLbl>
              <c:idx val="2"/>
              <c:layout>
                <c:manualLayout>
                  <c:x val="-0.11189932019882454"/>
                  <c:y val="-9.1956316136976191E-2"/>
                </c:manualLayout>
              </c:layout>
              <c:showVal val="1"/>
            </c:dLbl>
            <c:spPr>
              <a:solidFill>
                <a:schemeClr val="bg1"/>
              </a:solidFill>
            </c:sp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Дети и подростки</c:v>
                </c:pt>
                <c:pt idx="1">
                  <c:v>граждане трудоспособного возраста</c:v>
                </c:pt>
                <c:pt idx="2">
                  <c:v>лица старше трудоспособного возраста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17.8</c:v>
                </c:pt>
                <c:pt idx="1">
                  <c:v>59.8</c:v>
                </c:pt>
                <c:pt idx="2">
                  <c:v>22.4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0947864633934465"/>
          <c:y val="0.35858277271186201"/>
          <c:w val="0.27582907816498914"/>
          <c:h val="0.59723513981334375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0.14023</cdr:y>
    </cdr:to>
    <cdr:sp macro="" textlink="">
      <cdr:nvSpPr>
        <cdr:cNvPr id="5" name="Заголовок 1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0" y="-71438"/>
          <a:ext cx="8929718" cy="795836"/>
        </a:xfrm>
        <a:prstGeom xmlns:a="http://schemas.openxmlformats.org/drawingml/2006/main" prst="rect">
          <a:avLst/>
        </a:prstGeom>
        <a:gradFill xmlns:a="http://schemas.openxmlformats.org/drawingml/2006/main" flip="none" rotWithShape="1">
          <a:gsLst>
            <a:gs pos="0">
              <a:srgbClr val="99CCFF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800000" scaled="0"/>
          <a:tileRect/>
        </a:gradFill>
        <a:ln xmlns:a="http://schemas.openxmlformats.org/drawingml/2006/main" w="9525" cap="flat" cmpd="sng" algn="ctr">
          <a:noFill/>
          <a:prstDash val="solid"/>
        </a:ln>
        <a:effectLst xmlns:a="http://schemas.openxmlformats.org/drawingml/2006/main">
          <a:glow rad="101600">
            <a:sysClr val="window" lastClr="FFFFFF">
              <a:alpha val="60000"/>
            </a:sysClr>
          </a:glow>
          <a:outerShdw blurRad="50800" dist="38100" dir="2700000" algn="tl" rotWithShape="0">
            <a:prstClr val="black">
              <a:alpha val="40000"/>
            </a:prstClr>
          </a:outerShdw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1">
          <a:schemeClr val="accent1"/>
        </a:lnRef>
        <a:fillRef xmlns:a="http://schemas.openxmlformats.org/drawingml/2006/main" idx="2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="horz" lIns="91440" tIns="45720" rIns="91440" bIns="45720" rtlCol="0" anchor="ctr"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lvl="0" algn="ctr">
            <a:spcBef>
              <a:spcPct val="0"/>
            </a:spcBef>
            <a:defRPr/>
          </a:pPr>
          <a:r>
            <a:rPr kumimoji="0" lang="ru-RU" sz="2800" b="1" i="0" u="none" strike="noStrike" kern="1200" cap="none" spc="100" normalizeH="0" noProof="0" dirty="0" smtClean="0">
              <a:ln>
                <a:noFill/>
              </a:ln>
              <a:solidFill>
                <a:sysClr val="windowText" lastClr="000000"/>
              </a:solidFill>
              <a:uLnTx/>
              <a:uFillTx/>
              <a:latin typeface="Times New Roman" pitchFamily="18" charset="0"/>
              <a:cs typeface="Times New Roman" pitchFamily="18" charset="0"/>
            </a:rPr>
            <a:t>Половозрастная структура населения </a:t>
          </a:r>
          <a:r>
            <a:rPr kumimoji="0" lang="ru-RU" sz="2800" b="1" i="0" u="none" strike="noStrike" kern="1200" cap="none" spc="100" normalizeH="0" noProof="0" dirty="0" err="1" smtClean="0">
              <a:ln>
                <a:noFill/>
              </a:ln>
              <a:solidFill>
                <a:sysClr val="windowText" lastClr="000000"/>
              </a:solidFill>
              <a:uLnTx/>
              <a:uFillTx/>
              <a:latin typeface="Times New Roman" pitchFamily="18" charset="0"/>
              <a:cs typeface="Times New Roman" pitchFamily="18" charset="0"/>
            </a:rPr>
            <a:t>Мясниковского</a:t>
          </a:r>
          <a:r>
            <a:rPr kumimoji="0" lang="ru-RU" sz="2800" b="1" i="0" u="none" strike="noStrike" kern="1200" cap="none" spc="100" normalizeH="0" noProof="0" dirty="0" smtClean="0">
              <a:ln>
                <a:noFill/>
              </a:ln>
              <a:solidFill>
                <a:sysClr val="windowText" lastClr="000000"/>
              </a:solidFill>
              <a:uLnTx/>
              <a:uFillTx/>
              <a:latin typeface="Times New Roman" pitchFamily="18" charset="0"/>
              <a:cs typeface="Times New Roman" pitchFamily="18" charset="0"/>
            </a:rPr>
            <a:t> района</a:t>
          </a:r>
          <a:endParaRPr kumimoji="0" lang="ru-RU" sz="2800" b="1" i="0" u="none" strike="noStrike" kern="1200" cap="none" spc="100" normalizeH="0" noProof="0" dirty="0">
            <a:ln>
              <a:noFill/>
            </a:ln>
            <a:solidFill>
              <a:sysClr val="windowText" lastClr="000000"/>
            </a:solidFill>
            <a:uLnTx/>
            <a:uFillTx/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48C96-AD09-4F79-B734-7B82005D66CD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A22203-8CE2-402E-8008-8631AE2D576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22203-8CE2-402E-8008-8631AE2D576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22203-8CE2-402E-8008-8631AE2D576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22203-8CE2-402E-8008-8631AE2D576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t="-4000" r="-5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85720" y="571480"/>
            <a:ext cx="8572560" cy="100013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Динамика уровня рождаемости в </a:t>
            </a:r>
            <a:r>
              <a:rPr lang="ru-RU" sz="27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Мясниковском</a:t>
            </a: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районе в сравнении с Ростовской областью</a:t>
            </a: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  (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1000 человек населения)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/>
        </p:nvGraphicFramePr>
        <p:xfrm>
          <a:off x="285720" y="1643051"/>
          <a:ext cx="8572560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072198" y="142852"/>
            <a:ext cx="3071802" cy="33855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Демография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34" y="500042"/>
            <a:ext cx="8229600" cy="107157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eaLnBrk="1" hangingPunct="1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Число умерших в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Мясниковском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районе </a:t>
            </a:r>
            <a:br>
              <a:rPr lang="ru-RU" sz="2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 сравнении с Ростовской областью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(на 1000 человек населения)</a:t>
            </a: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/>
        </p:nvGraphicFramePr>
        <p:xfrm>
          <a:off x="0" y="1600200"/>
          <a:ext cx="9144000" cy="5043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072198" y="0"/>
            <a:ext cx="3071802" cy="33855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Демография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285720" y="285728"/>
            <a:ext cx="9180512" cy="6885384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285852" y="785794"/>
            <a:ext cx="20717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Рождаемость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Shape 17"/>
          <p:cNvSpPr/>
          <p:nvPr/>
        </p:nvSpPr>
        <p:spPr>
          <a:xfrm rot="20818933">
            <a:off x="-107866" y="1583213"/>
            <a:ext cx="2434909" cy="3760395"/>
          </a:xfrm>
          <a:prstGeom prst="swooshArrow">
            <a:avLst>
              <a:gd name="adj1" fmla="val 21924"/>
              <a:gd name="adj2" fmla="val 14868"/>
            </a:avLst>
          </a:prstGeom>
          <a:solidFill>
            <a:schemeClr val="tx2">
              <a:lumMod val="75000"/>
            </a:schemeClr>
          </a:solidFill>
          <a:ln w="34925">
            <a:solidFill>
              <a:srgbClr val="FFFFFF"/>
            </a:solidFill>
          </a:ln>
          <a:effectLst>
            <a:outerShdw blurRad="139700" dir="2700000" sx="105000" sy="105000" algn="ctr">
              <a:schemeClr val="tx2"/>
            </a:outerShdw>
          </a:effectLst>
          <a:scene3d>
            <a:camera prst="perspectiveFront" fov="2700000">
              <a:rot lat="19166942" lon="37727" rev="1314736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Прямоугольник 20"/>
          <p:cNvSpPr/>
          <p:nvPr/>
        </p:nvSpPr>
        <p:spPr>
          <a:xfrm>
            <a:off x="214282" y="14287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Родилось на 114 детей больше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чем в 2010 году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Shape 24"/>
          <p:cNvSpPr/>
          <p:nvPr/>
        </p:nvSpPr>
        <p:spPr>
          <a:xfrm rot="9299697">
            <a:off x="6609967" y="2759219"/>
            <a:ext cx="2434909" cy="3760395"/>
          </a:xfrm>
          <a:prstGeom prst="swooshArrow">
            <a:avLst>
              <a:gd name="adj1" fmla="val 21924"/>
              <a:gd name="adj2" fmla="val 14868"/>
            </a:avLst>
          </a:prstGeom>
          <a:solidFill>
            <a:schemeClr val="tx2">
              <a:lumMod val="75000"/>
            </a:schemeClr>
          </a:solidFill>
          <a:ln w="34925">
            <a:solidFill>
              <a:srgbClr val="FFFFFF"/>
            </a:solidFill>
          </a:ln>
          <a:effectLst>
            <a:outerShdw blurRad="139700" dir="2700000" sx="105000" sy="105000" algn="ctr">
              <a:schemeClr val="tx2"/>
            </a:outerShdw>
          </a:effectLst>
          <a:scene3d>
            <a:camera prst="perspectiveFront" fov="2700000">
              <a:rot lat="19166942" lon="37727" rev="1314736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aphicFrame>
        <p:nvGraphicFramePr>
          <p:cNvPr id="26" name="Содержимое 13"/>
          <p:cNvGraphicFramePr>
            <a:graphicFrameLocks/>
          </p:cNvGraphicFramePr>
          <p:nvPr/>
        </p:nvGraphicFramePr>
        <p:xfrm>
          <a:off x="0" y="1428736"/>
          <a:ext cx="5286412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2000232" y="3929066"/>
            <a:ext cx="8170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/>
              <a:t>609</a:t>
            </a:r>
          </a:p>
          <a:p>
            <a:pPr algn="ctr"/>
            <a:r>
              <a:rPr lang="ru-RU" b="1" dirty="0" smtClean="0"/>
              <a:t> детей</a:t>
            </a:r>
            <a:endParaRPr lang="ru-RU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071538" y="4000504"/>
            <a:ext cx="8170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/>
              <a:t>495</a:t>
            </a:r>
          </a:p>
          <a:p>
            <a:pPr algn="ctr"/>
            <a:r>
              <a:rPr lang="ru-RU" b="1" dirty="0" smtClean="0"/>
              <a:t> детей</a:t>
            </a:r>
            <a:endParaRPr lang="ru-RU" b="1" dirty="0"/>
          </a:p>
        </p:txBody>
      </p:sp>
      <p:graphicFrame>
        <p:nvGraphicFramePr>
          <p:cNvPr id="30" name="Содержимое 13"/>
          <p:cNvGraphicFramePr>
            <a:graphicFrameLocks/>
          </p:cNvGraphicFramePr>
          <p:nvPr/>
        </p:nvGraphicFramePr>
        <p:xfrm>
          <a:off x="4000496" y="1571612"/>
          <a:ext cx="5286412" cy="4786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6286512" y="4714884"/>
            <a:ext cx="5886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462 </a:t>
            </a:r>
          </a:p>
          <a:p>
            <a:r>
              <a:rPr lang="ru-RU" b="1" dirty="0" smtClean="0"/>
              <a:t> чел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5357818" y="3929066"/>
            <a:ext cx="5886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503 </a:t>
            </a:r>
          </a:p>
          <a:p>
            <a:r>
              <a:rPr lang="ru-RU" b="1" dirty="0" smtClean="0"/>
              <a:t>чел</a:t>
            </a:r>
            <a:endParaRPr lang="ru-RU" b="1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4214810" y="14287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Умерло на 41 человек меньше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чем в 2010 году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500694" y="785794"/>
            <a:ext cx="18541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Смертность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42910" y="6357958"/>
            <a:ext cx="7643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/>
              <a:t>Естественный прирост населения в 2014 году -147 человек</a:t>
            </a:r>
            <a:endParaRPr lang="ru-RU" b="1" i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072198" y="142852"/>
            <a:ext cx="3071802" cy="33855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Демография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57224" y="642918"/>
            <a:ext cx="7800972" cy="785818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итоги естественного движения населения</a:t>
            </a:r>
          </a:p>
        </p:txBody>
      </p:sp>
      <p:graphicFrame>
        <p:nvGraphicFramePr>
          <p:cNvPr id="7" name="Содержимое 3"/>
          <p:cNvGraphicFramePr>
            <a:graphicFrameLocks noGrp="1"/>
          </p:cNvGraphicFramePr>
          <p:nvPr/>
        </p:nvGraphicFramePr>
        <p:xfrm>
          <a:off x="0" y="1643050"/>
          <a:ext cx="9144000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072198" y="142852"/>
            <a:ext cx="3071802" cy="33855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Демография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80512" cy="6885384"/>
          </a:xfrm>
          <a:prstGeom prst="rect">
            <a:avLst/>
          </a:prstGeom>
        </p:spPr>
      </p:pic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42842" y="2071678"/>
          <a:ext cx="5286413" cy="3714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9251"/>
                <a:gridCol w="799709"/>
                <a:gridCol w="1071570"/>
                <a:gridCol w="1285883"/>
              </a:tblGrid>
              <a:tr h="1307195"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Родилось, чел.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Умерло, чел.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Естествен-ный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прирост               (- убыль)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430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i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Куйбышевский</a:t>
                      </a:r>
                      <a:endParaRPr lang="ru-RU" sz="20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2520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i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170</a:t>
                      </a:r>
                      <a:endParaRPr lang="ru-RU" sz="20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25209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220</a:t>
                      </a:r>
                      <a:endParaRPr lang="ru-RU" sz="20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-501650" algn="l"/>
                        </a:tabLst>
                      </a:pPr>
                      <a:r>
                        <a:rPr lang="ru-RU" sz="2000" b="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ru-RU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endParaRPr lang="ru-RU" sz="20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4343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М-Курганский</a:t>
                      </a:r>
                      <a:endParaRPr lang="ru-RU" sz="20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252095" algn="ctr">
                        <a:spcAft>
                          <a:spcPts val="0"/>
                        </a:spcAft>
                      </a:pPr>
                      <a:r>
                        <a:rPr lang="ru-RU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597</a:t>
                      </a:r>
                      <a:endParaRPr lang="ru-RU" sz="20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252095" algn="ctr">
                        <a:spcAft>
                          <a:spcPts val="0"/>
                        </a:spcAft>
                      </a:pPr>
                      <a:r>
                        <a:rPr lang="ru-RU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702</a:t>
                      </a:r>
                      <a:endParaRPr lang="ru-RU" sz="20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501650" algn="l"/>
                        </a:tabLst>
                      </a:pPr>
                      <a:r>
                        <a:rPr lang="ru-RU" sz="2000" i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-105</a:t>
                      </a:r>
                      <a:endParaRPr lang="ru-RU" sz="2000" i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4343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Мясниковский</a:t>
                      </a:r>
                      <a:endParaRPr lang="ru-RU" sz="2000" b="1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252095" algn="ctr">
                        <a:spcAft>
                          <a:spcPts val="0"/>
                        </a:spcAft>
                      </a:pPr>
                      <a:r>
                        <a:rPr lang="ru-RU" sz="20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609</a:t>
                      </a:r>
                      <a:endParaRPr lang="ru-RU" sz="2000" b="1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252095" algn="ctr">
                        <a:spcAft>
                          <a:spcPts val="0"/>
                        </a:spcAft>
                      </a:pPr>
                      <a:r>
                        <a:rPr lang="ru-RU" sz="20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462</a:t>
                      </a:r>
                      <a:endParaRPr lang="ru-RU" sz="2000" b="1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501650" algn="l"/>
                        </a:tabLst>
                      </a:pPr>
                      <a:r>
                        <a:rPr lang="ru-RU" sz="2000" b="1" i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147</a:t>
                      </a:r>
                      <a:endParaRPr lang="ru-RU" sz="2000" b="1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4343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Неклиновский</a:t>
                      </a:r>
                      <a:endParaRPr lang="ru-RU" sz="20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252095" algn="ctr">
                        <a:spcAft>
                          <a:spcPts val="0"/>
                        </a:spcAft>
                      </a:pPr>
                      <a:r>
                        <a:rPr lang="ru-RU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1055</a:t>
                      </a:r>
                      <a:endParaRPr lang="ru-RU" sz="20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252095" algn="ctr">
                        <a:spcAft>
                          <a:spcPts val="0"/>
                        </a:spcAft>
                      </a:pPr>
                      <a:r>
                        <a:rPr lang="ru-RU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1337</a:t>
                      </a:r>
                      <a:endParaRPr lang="ru-RU" sz="20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501650" algn="l"/>
                        </a:tabLst>
                      </a:pPr>
                      <a:r>
                        <a:rPr lang="ru-RU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-282</a:t>
                      </a:r>
                      <a:endParaRPr lang="ru-RU" sz="20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6703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Родионово-Несветайский</a:t>
                      </a:r>
                      <a:endParaRPr lang="ru-RU" sz="20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252095" algn="ctr">
                        <a:spcAft>
                          <a:spcPts val="0"/>
                        </a:spcAft>
                      </a:pPr>
                      <a:r>
                        <a:rPr lang="ru-RU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293</a:t>
                      </a:r>
                      <a:endParaRPr lang="ru-RU" sz="20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252095" algn="ctr">
                        <a:spcAft>
                          <a:spcPts val="0"/>
                        </a:spcAft>
                      </a:pPr>
                      <a:r>
                        <a:rPr lang="ru-RU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373</a:t>
                      </a:r>
                      <a:endParaRPr lang="ru-RU" sz="20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501650" algn="l"/>
                        </a:tabLst>
                      </a:pPr>
                      <a:r>
                        <a:rPr lang="ru-RU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-80</a:t>
                      </a:r>
                      <a:endParaRPr lang="ru-RU" sz="20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57224" y="500042"/>
            <a:ext cx="7800972" cy="1285884"/>
          </a:xfrm>
          <a:solidFill>
            <a:srgbClr val="EBE9A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итоги естественного движения населения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 январь-декабрь 2014 года в соседних территориях 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372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75823" y="3000372"/>
            <a:ext cx="3768177" cy="38576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6072198" y="142852"/>
            <a:ext cx="3071802" cy="33855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Демография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57224" y="642918"/>
            <a:ext cx="7800972" cy="785818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Общие итоги миграции населения</a:t>
            </a:r>
          </a:p>
        </p:txBody>
      </p:sp>
      <p:graphicFrame>
        <p:nvGraphicFramePr>
          <p:cNvPr id="7" name="Содержимое 3"/>
          <p:cNvGraphicFramePr>
            <a:graphicFrameLocks noGrp="1"/>
          </p:cNvGraphicFramePr>
          <p:nvPr/>
        </p:nvGraphicFramePr>
        <p:xfrm>
          <a:off x="0" y="1571612"/>
          <a:ext cx="9144000" cy="5286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072198" y="142852"/>
            <a:ext cx="3071802" cy="33855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Демография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643050"/>
          <a:ext cx="8715436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571472" y="642918"/>
            <a:ext cx="8072494" cy="785818"/>
          </a:xfrm>
          <a:prstGeom prst="rect">
            <a:avLst/>
          </a:prstGeom>
          <a:gradFill flip="none" rotWithShape="1">
            <a:gsLst>
              <a:gs pos="0">
                <a:srgbClr val="99CCFF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800000" scaled="0"/>
            <a:tileRect/>
          </a:gradFill>
          <a:ln w="9525" cap="flat" cmpd="sng" algn="ctr">
            <a:noFill/>
            <a:prstDash val="solid"/>
          </a:ln>
          <a:effectLst>
            <a:glow rad="101600">
              <a:schemeClr val="bg1">
                <a:alpha val="6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spcBef>
                <a:spcPct val="0"/>
              </a:spcBef>
              <a:defRPr/>
            </a:pPr>
            <a:r>
              <a:rPr kumimoji="0" lang="ru-RU" sz="2800" b="1" i="0" u="none" strike="noStrike" kern="1200" cap="none" spc="100" normalizeH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Численность населения </a:t>
            </a:r>
            <a:r>
              <a:rPr kumimoji="0" lang="ru-RU" sz="2800" b="1" i="0" u="none" strike="noStrike" kern="1200" cap="none" spc="100" normalizeH="0" noProof="0" dirty="0" err="1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Мясниковского</a:t>
            </a:r>
            <a:r>
              <a:rPr kumimoji="0" lang="ru-RU" sz="2800" b="1" i="0" u="none" strike="noStrike" kern="1200" cap="none" spc="100" normalizeH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 района по состоянию на 1 января, человек </a:t>
            </a:r>
            <a:endParaRPr kumimoji="0" lang="ru-RU" sz="2800" b="1" i="0" u="none" strike="noStrike" kern="1200" cap="none" spc="100" normalizeH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86380" y="142852"/>
            <a:ext cx="3857620" cy="33855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Демография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4"/>
          <p:cNvSpPr txBox="1">
            <a:spLocks noGrp="1"/>
          </p:cNvSpPr>
          <p:nvPr>
            <p:ph type="title"/>
          </p:nvPr>
        </p:nvSpPr>
        <p:spPr>
          <a:xfrm>
            <a:off x="5357818" y="285728"/>
            <a:ext cx="3328982" cy="338554"/>
          </a:xfrm>
          <a:prstGeom prst="rect">
            <a:avLst/>
          </a:prstGeom>
          <a:ln w="9525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демография</a:t>
            </a:r>
            <a:endParaRPr kumimoji="0" lang="ru-RU" sz="1600" b="1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>
                <a:solidFill>
                  <a:schemeClr val="accent4">
                    <a:lumMod val="50000"/>
                  </a:schemeClr>
                </a:solidFill>
              </a:uFill>
              <a:latin typeface="Arial Black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14282" y="785794"/>
          <a:ext cx="8929718" cy="5675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7419</TotalTime>
  <Words>187</Words>
  <PresentationFormat>Экран (4:3)</PresentationFormat>
  <Paragraphs>102</Paragraphs>
  <Slides>8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Динамика уровня рождаемости в Мясниковском районе в сравнении с Ростовской областью   (на 1000 человек населения)</vt:lpstr>
      <vt:lpstr>Число умерших в Мясниковском районе  в сравнении с Ростовской областью  (на 1000 человек населения)</vt:lpstr>
      <vt:lpstr>Слайд 3</vt:lpstr>
      <vt:lpstr>Основные итоги естественного движения населения</vt:lpstr>
      <vt:lpstr>Основные итоги естественного движения населения за  январь-декабрь 2014 года в соседних территориях </vt:lpstr>
      <vt:lpstr>Общие итоги миграции населения</vt:lpstr>
      <vt:lpstr>Слайд 7</vt:lpstr>
      <vt:lpstr>демография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индикаторы социально-экономического развития Мясниковского района  в 2013 году</dc:title>
  <dc:creator>ASUS</dc:creator>
  <cp:lastModifiedBy>USer</cp:lastModifiedBy>
  <cp:revision>640</cp:revision>
  <dcterms:created xsi:type="dcterms:W3CDTF">2014-02-21T09:51:37Z</dcterms:created>
  <dcterms:modified xsi:type="dcterms:W3CDTF">2015-05-20T11:07:06Z</dcterms:modified>
</cp:coreProperties>
</file>